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4/16/2020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4/16/2020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4/16/2020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4/16/2020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4/16/2020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4/16/2020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4/16/2020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4/16/2020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905000"/>
          </a:xfrm>
        </p:spPr>
        <p:txBody>
          <a:bodyPr>
            <a:normAutofit fontScale="90000"/>
          </a:bodyPr>
          <a:lstStyle/>
          <a:p>
            <a:pPr algn="ctr"/>
            <a:r>
              <a:rPr lang="en-US" dirty="0" smtClean="0">
                <a:solidFill>
                  <a:schemeClr val="tx1"/>
                </a:solidFill>
              </a:rPr>
              <a:t/>
            </a:r>
            <a:br>
              <a:rPr lang="en-US" dirty="0" smtClean="0">
                <a:solidFill>
                  <a:schemeClr val="tx1"/>
                </a:solidFill>
              </a:rPr>
            </a:br>
            <a:r>
              <a:rPr lang="en-US" sz="5400" dirty="0" smtClean="0">
                <a:solidFill>
                  <a:schemeClr val="tx1"/>
                </a:solidFill>
                <a:latin typeface="Algerian" pitchFamily="82" charset="0"/>
              </a:rPr>
              <a:t/>
            </a:r>
            <a:br>
              <a:rPr lang="en-US" sz="5400" dirty="0" smtClean="0">
                <a:solidFill>
                  <a:schemeClr val="tx1"/>
                </a:solidFill>
                <a:latin typeface="Algerian" pitchFamily="82" charset="0"/>
              </a:rPr>
            </a:br>
            <a:endParaRPr lang="en-US" sz="3600" dirty="0">
              <a:solidFill>
                <a:srgbClr val="FF0000"/>
              </a:solidFill>
            </a:endParaRPr>
          </a:p>
        </p:txBody>
      </p:sp>
      <p:sp>
        <p:nvSpPr>
          <p:cNvPr id="4" name="Horizontal Scroll 3"/>
          <p:cNvSpPr/>
          <p:nvPr/>
        </p:nvSpPr>
        <p:spPr>
          <a:xfrm>
            <a:off x="381000" y="152400"/>
            <a:ext cx="8382000" cy="5105400"/>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b="1" i="1" dirty="0" smtClean="0">
                <a:solidFill>
                  <a:srgbClr val="FF0000"/>
                </a:solidFill>
                <a:latin typeface="Arial Black" pitchFamily="34" charset="0"/>
              </a:rPr>
              <a:t>Research Methodology</a:t>
            </a:r>
            <a:endParaRPr lang="en-US" sz="4000" b="1" i="1" dirty="0" smtClean="0">
              <a:solidFill>
                <a:srgbClr val="FF0000"/>
              </a:solidFill>
              <a:latin typeface="Arial Black" pitchFamily="34" charset="0"/>
            </a:endParaRPr>
          </a:p>
          <a:p>
            <a:pPr algn="ctr"/>
            <a:r>
              <a:rPr lang="en-US" sz="3600" dirty="0" smtClean="0">
                <a:solidFill>
                  <a:schemeClr val="tx1"/>
                </a:solidFill>
                <a:latin typeface="Algerian" pitchFamily="82" charset="0"/>
              </a:rPr>
              <a:t>By Dr. </a:t>
            </a:r>
            <a:r>
              <a:rPr lang="en-US" sz="3600" dirty="0" err="1" smtClean="0">
                <a:solidFill>
                  <a:schemeClr val="tx1"/>
                </a:solidFill>
                <a:latin typeface="Algerian" pitchFamily="82" charset="0"/>
              </a:rPr>
              <a:t>Pradeep</a:t>
            </a:r>
            <a:r>
              <a:rPr lang="en-US" sz="3600" dirty="0" smtClean="0">
                <a:solidFill>
                  <a:schemeClr val="tx1"/>
                </a:solidFill>
                <a:latin typeface="Algerian" pitchFamily="82" charset="0"/>
              </a:rPr>
              <a:t> Kumar</a:t>
            </a:r>
            <a:endParaRPr lang="en-US" sz="4000" dirty="0" smtClean="0">
              <a:solidFill>
                <a:schemeClr val="tx1"/>
              </a:solidFill>
              <a:latin typeface="Algerian" pitchFamily="82" charset="0"/>
            </a:endParaRPr>
          </a:p>
          <a:p>
            <a:pPr algn="ctr"/>
            <a:r>
              <a:rPr lang="en-US" sz="3600" dirty="0" smtClean="0">
                <a:solidFill>
                  <a:srgbClr val="002060"/>
                </a:solidFill>
              </a:rPr>
              <a:t>Department of sociology</a:t>
            </a:r>
            <a:r>
              <a:rPr lang="en-US" sz="4000" dirty="0" smtClean="0">
                <a:solidFill>
                  <a:srgbClr val="002060"/>
                </a:solidFill>
              </a:rPr>
              <a:t/>
            </a:r>
            <a:br>
              <a:rPr lang="en-US" sz="4000" dirty="0" smtClean="0">
                <a:solidFill>
                  <a:srgbClr val="002060"/>
                </a:solidFill>
              </a:rPr>
            </a:br>
            <a:r>
              <a:rPr lang="en-US" sz="3600" b="1" dirty="0" smtClean="0">
                <a:solidFill>
                  <a:srgbClr val="002060"/>
                </a:solidFill>
              </a:rPr>
              <a:t>Institute of Public Administration</a:t>
            </a:r>
            <a:r>
              <a:rPr lang="en-US" sz="4000" dirty="0" smtClean="0">
                <a:solidFill>
                  <a:srgbClr val="002060"/>
                </a:solidFill>
              </a:rPr>
              <a:t/>
            </a:r>
            <a:br>
              <a:rPr lang="en-US" sz="4000" dirty="0" smtClean="0">
                <a:solidFill>
                  <a:srgbClr val="002060"/>
                </a:solidFill>
              </a:rPr>
            </a:br>
            <a:r>
              <a:rPr lang="en-US" sz="3600" b="1" i="1" dirty="0" smtClean="0">
                <a:solidFill>
                  <a:srgbClr val="FF0000"/>
                </a:solidFill>
                <a:latin typeface="Arial Black" pitchFamily="34" charset="0"/>
              </a:rPr>
              <a:t>Patna University, Patna</a:t>
            </a:r>
            <a:endParaRPr lang="en-US" sz="4000" b="1" i="1" dirty="0">
              <a:latin typeface="Arial Black" pitchFamily="34" charset="0"/>
            </a:endParaRPr>
          </a:p>
        </p:txBody>
      </p:sp>
      <p:sp>
        <p:nvSpPr>
          <p:cNvPr id="6" name="Oval 5"/>
          <p:cNvSpPr/>
          <p:nvPr/>
        </p:nvSpPr>
        <p:spPr>
          <a:xfrm>
            <a:off x="990600" y="5334000"/>
            <a:ext cx="6934200" cy="1295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b="1" dirty="0" smtClean="0">
                <a:solidFill>
                  <a:srgbClr val="002060"/>
                </a:solidFill>
              </a:rPr>
              <a:t>Hypothesis</a:t>
            </a:r>
            <a:endParaRPr lang="en-US" b="1" dirty="0" smtClean="0">
              <a:solidFill>
                <a:srgbClr val="002060"/>
              </a:solidFill>
            </a:endParaRPr>
          </a:p>
          <a:p>
            <a:pPr algn="ctr"/>
            <a:r>
              <a:rPr lang="en-US" sz="2400" b="1" dirty="0" smtClean="0">
                <a:solidFill>
                  <a:srgbClr val="002060"/>
                </a:solidFill>
              </a:rPr>
              <a:t>Meaning, Steps and Importance</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152400"/>
            <a:ext cx="8686800" cy="6553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lnSpc>
                <a:spcPct val="150000"/>
              </a:lnSpc>
              <a:buFont typeface="Wingdings" pitchFamily="2" charset="2"/>
              <a:buChar char="Ø"/>
            </a:pPr>
            <a:r>
              <a:rPr lang="en-US" sz="2000" b="1" dirty="0" smtClean="0">
                <a:solidFill>
                  <a:srgbClr val="002060"/>
                </a:solidFill>
              </a:rPr>
              <a:t>Meaning:-</a:t>
            </a:r>
            <a:r>
              <a:rPr lang="en-US" sz="2000" dirty="0" smtClean="0"/>
              <a:t> The word Hypothesis is a combined of two words hypo and thesis and literally hypo means under or below and thesis means a reasoned theory or rational view point. Accordingly, hypothesis means a theory which is not fully reasoned. In other words hypothesis is a theory entertained in order to study the facts and examine the validity of the theory.</a:t>
            </a:r>
          </a:p>
          <a:p>
            <a:pPr algn="just">
              <a:lnSpc>
                <a:spcPct val="150000"/>
              </a:lnSpc>
            </a:pPr>
            <a:r>
              <a:rPr lang="en-US" sz="2000" b="1" dirty="0" smtClean="0"/>
              <a:t>According to Coffey</a:t>
            </a:r>
            <a:r>
              <a:rPr lang="en-US" sz="2000" dirty="0" smtClean="0"/>
              <a:t> </a:t>
            </a:r>
            <a:r>
              <a:rPr lang="en-US" sz="2000" dirty="0" smtClean="0">
                <a:solidFill>
                  <a:srgbClr val="0070C0"/>
                </a:solidFill>
              </a:rPr>
              <a:t>“</a:t>
            </a:r>
            <a:r>
              <a:rPr lang="en-US" sz="2000" dirty="0" smtClean="0"/>
              <a:t> </a:t>
            </a:r>
            <a:r>
              <a:rPr lang="en-US" sz="2000" b="1" dirty="0" smtClean="0">
                <a:solidFill>
                  <a:srgbClr val="0070C0"/>
                </a:solidFill>
              </a:rPr>
              <a:t>A hypothesis is an attempt at explanation, a provisional supposition made in order to explain scientifically some fact or phenomenon.”</a:t>
            </a:r>
            <a:r>
              <a:rPr lang="en-US" sz="2000" dirty="0" smtClean="0"/>
              <a:t> And </a:t>
            </a:r>
            <a:r>
              <a:rPr lang="en-US" sz="2000" b="1" dirty="0" smtClean="0"/>
              <a:t>according to Cohen and </a:t>
            </a:r>
            <a:r>
              <a:rPr lang="en-US" sz="2000" b="1" dirty="0" err="1" smtClean="0"/>
              <a:t>Negal</a:t>
            </a:r>
            <a:r>
              <a:rPr lang="en-US" sz="2000" b="1" dirty="0" smtClean="0"/>
              <a:t> </a:t>
            </a:r>
            <a:r>
              <a:rPr lang="en-US" sz="2000" b="1" dirty="0" smtClean="0">
                <a:solidFill>
                  <a:srgbClr val="0070C0"/>
                </a:solidFill>
              </a:rPr>
              <a:t>“ A hypothesis direct out search for the order”</a:t>
            </a:r>
            <a:r>
              <a:rPr lang="en-US" sz="2000" dirty="0" smtClean="0">
                <a:solidFill>
                  <a:srgbClr val="0070C0"/>
                </a:solidFill>
              </a:rPr>
              <a:t>.</a:t>
            </a:r>
            <a:r>
              <a:rPr lang="en-US" sz="2000" dirty="0" smtClean="0"/>
              <a:t>  It is not essential for the hypothesis to be necessarily true.  In fact, hypothesis is not a claim for truth. Hypothesis is a bridge in the process of inquiry or search which begins with some felt difficulty or problem and ends without the resolution of the problem.</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8229600" cy="4953000"/>
          </a:xfrm>
        </p:spPr>
        <p:txBody>
          <a:bodyPr>
            <a:normAutofit/>
          </a:bodyPr>
          <a:lstStyle/>
          <a:p>
            <a:pPr>
              <a:buNone/>
            </a:pPr>
            <a:endParaRPr lang="en-US" b="1" i="1" dirty="0" smtClean="0">
              <a:solidFill>
                <a:srgbClr val="002060"/>
              </a:solidFill>
            </a:endParaRPr>
          </a:p>
          <a:p>
            <a:pPr algn="just">
              <a:lnSpc>
                <a:spcPct val="150000"/>
              </a:lnSpc>
            </a:pPr>
            <a:endParaRPr lang="en-US" sz="1900" dirty="0" smtClean="0"/>
          </a:p>
          <a:p>
            <a:endParaRPr lang="en-US" dirty="0"/>
          </a:p>
        </p:txBody>
      </p:sp>
      <p:sp>
        <p:nvSpPr>
          <p:cNvPr id="5" name="Flowchart: Alternate Process 4"/>
          <p:cNvSpPr/>
          <p:nvPr/>
        </p:nvSpPr>
        <p:spPr>
          <a:xfrm>
            <a:off x="304800" y="152400"/>
            <a:ext cx="8610600" cy="6553200"/>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lnSpc>
                <a:spcPct val="150000"/>
              </a:lnSpc>
            </a:pPr>
            <a:endParaRPr lang="en-US" sz="2200" dirty="0" smtClean="0"/>
          </a:p>
          <a:p>
            <a:pPr algn="just">
              <a:lnSpc>
                <a:spcPct val="150000"/>
              </a:lnSpc>
            </a:pPr>
            <a:r>
              <a:rPr lang="en-US" sz="2200" dirty="0" smtClean="0"/>
              <a:t>1)</a:t>
            </a:r>
            <a:r>
              <a:rPr lang="en-US" sz="2200" b="1" i="1" dirty="0" smtClean="0">
                <a:solidFill>
                  <a:srgbClr val="002060"/>
                </a:solidFill>
              </a:rPr>
              <a:t>Observation:</a:t>
            </a:r>
            <a:r>
              <a:rPr lang="en-US" sz="2200" i="1" dirty="0" smtClean="0">
                <a:solidFill>
                  <a:srgbClr val="002060"/>
                </a:solidFill>
              </a:rPr>
              <a:t>-</a:t>
            </a:r>
            <a:r>
              <a:rPr lang="en-US" sz="2200" dirty="0" smtClean="0"/>
              <a:t> It is a precondition of formulation of hypothesis and it is the first stage of hypothesis making.</a:t>
            </a:r>
          </a:p>
          <a:p>
            <a:pPr algn="just">
              <a:lnSpc>
                <a:spcPct val="150000"/>
              </a:lnSpc>
            </a:pPr>
            <a:r>
              <a:rPr lang="en-US" sz="2200" dirty="0" smtClean="0"/>
              <a:t>2) </a:t>
            </a:r>
            <a:r>
              <a:rPr lang="en-US" sz="2200" b="1" i="1" dirty="0" smtClean="0">
                <a:solidFill>
                  <a:srgbClr val="002060"/>
                </a:solidFill>
              </a:rPr>
              <a:t>Reflection:-</a:t>
            </a:r>
            <a:r>
              <a:rPr lang="en-US" sz="2200" dirty="0" smtClean="0"/>
              <a:t> Having felt a differently and need for solution we consider the problem by perceiving the relevant facts. e.g. we see a sea in high tide and also find clear moon above. Now we anticipate a relation which is based upon an experience, namely whenever there is high tide there is full moon and never otherwise as far as our experience goes. Having established a relation between two facts for formulate an answer for why of this relation. This answer is a hypothesis.</a:t>
            </a:r>
            <a:endParaRPr lang="en-US" sz="2200" dirty="0"/>
          </a:p>
        </p:txBody>
      </p:sp>
      <p:sp>
        <p:nvSpPr>
          <p:cNvPr id="6" name="Right Arrow 5"/>
          <p:cNvSpPr/>
          <p:nvPr/>
        </p:nvSpPr>
        <p:spPr>
          <a:xfrm>
            <a:off x="2133600" y="381000"/>
            <a:ext cx="4038600" cy="838200"/>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b="1" i="1" dirty="0" smtClean="0">
                <a:solidFill>
                  <a:srgbClr val="FF0000"/>
                </a:solidFill>
              </a:rPr>
              <a:t>Steps of Hypothesis</a:t>
            </a:r>
            <a:endParaRPr lang="en-US" sz="24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62600"/>
          </a:xfrm>
        </p:spPr>
        <p:txBody>
          <a:bodyPr>
            <a:normAutofit/>
          </a:bodyPr>
          <a:lstStyle/>
          <a:p>
            <a:pPr algn="just">
              <a:lnSpc>
                <a:spcPct val="150000"/>
              </a:lnSpc>
              <a:buNone/>
            </a:pPr>
            <a:r>
              <a:rPr lang="en-US" sz="2400" dirty="0" smtClean="0"/>
              <a:t>3)</a:t>
            </a:r>
          </a:p>
          <a:p>
            <a:endParaRPr lang="en-US" dirty="0"/>
          </a:p>
        </p:txBody>
      </p:sp>
      <p:sp>
        <p:nvSpPr>
          <p:cNvPr id="3" name="Rounded Rectangle 2"/>
          <p:cNvSpPr/>
          <p:nvPr/>
        </p:nvSpPr>
        <p:spPr>
          <a:xfrm>
            <a:off x="228600" y="152400"/>
            <a:ext cx="8686800" cy="6477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lnSpc>
                <a:spcPct val="150000"/>
              </a:lnSpc>
              <a:buNone/>
            </a:pPr>
            <a:r>
              <a:rPr lang="en-US" sz="2000" b="1" i="1" dirty="0" smtClean="0">
                <a:solidFill>
                  <a:srgbClr val="002060"/>
                </a:solidFill>
              </a:rPr>
              <a:t>3) Deduction:-</a:t>
            </a:r>
            <a:r>
              <a:rPr lang="en-US" sz="2000" dirty="0" smtClean="0"/>
              <a:t> The third and last step in this process is examination of hypothesis for various deductions possible from it and their mutual compatibilities and correspondence with already known facts. e.g. if we have a hypothesis that madness increase with increasing complexity of civilization. It will follow from this fact that there are more made persons in </a:t>
            </a:r>
            <a:r>
              <a:rPr lang="en-US" sz="2000" dirty="0" err="1" smtClean="0"/>
              <a:t>Newyork</a:t>
            </a:r>
            <a:r>
              <a:rPr lang="en-US" sz="2000" dirty="0" smtClean="0"/>
              <a:t> today than in Delhi today. Now this is fact not true. Therefore, our hypothesis is defective because certain facts which follow from it are false. Thus deduction is extremely useful in rejecting ill formed hypothesis.</a:t>
            </a:r>
          </a:p>
          <a:p>
            <a:pPr algn="just">
              <a:lnSpc>
                <a:spcPct val="150000"/>
              </a:lnSpc>
              <a:buNone/>
            </a:pPr>
            <a:r>
              <a:rPr lang="en-US" sz="2000" dirty="0" smtClean="0"/>
              <a:t>4) </a:t>
            </a:r>
            <a:r>
              <a:rPr lang="en-US" sz="2000" b="1" i="1" dirty="0" smtClean="0">
                <a:solidFill>
                  <a:srgbClr val="002060"/>
                </a:solidFill>
              </a:rPr>
              <a:t>Verification :-</a:t>
            </a:r>
            <a:r>
              <a:rPr lang="en-US" sz="2000" dirty="0" smtClean="0">
                <a:solidFill>
                  <a:srgbClr val="002060"/>
                </a:solidFill>
              </a:rPr>
              <a:t> </a:t>
            </a:r>
            <a:r>
              <a:rPr lang="en-US" sz="2000" dirty="0" smtClean="0"/>
              <a:t>Actually verification is post hypothesis formulation and therefore is not a step in its formulation. But in as much as our interest in making hypothesis is not purely academic or  theoretical, we wish to solve our difficulty and this difficulty can be solved if we actually  test          </a:t>
            </a:r>
          </a:p>
          <a:p>
            <a:pPr algn="just">
              <a:lnSpc>
                <a:spcPct val="150000"/>
              </a:lnSpc>
              <a:buNone/>
            </a:pPr>
            <a:r>
              <a:rPr lang="en-US" sz="2000" dirty="0" smtClean="0"/>
              <a:t>             our hypothesis.</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0"/>
            <a:ext cx="8229600" cy="5638800"/>
          </a:xfrm>
        </p:spPr>
        <p:txBody>
          <a:bodyPr>
            <a:normAutofit/>
          </a:bodyPr>
          <a:lstStyle/>
          <a:p>
            <a:pPr algn="ctr"/>
            <a:endParaRPr lang="en-US" dirty="0" smtClean="0"/>
          </a:p>
          <a:p>
            <a:pPr>
              <a:buNone/>
            </a:pPr>
            <a:endParaRPr lang="en-US" sz="6800" dirty="0" smtClean="0"/>
          </a:p>
          <a:p>
            <a:endParaRPr lang="en-US" dirty="0"/>
          </a:p>
        </p:txBody>
      </p:sp>
      <p:sp>
        <p:nvSpPr>
          <p:cNvPr id="3" name="Rounded Rectangle 2"/>
          <p:cNvSpPr/>
          <p:nvPr/>
        </p:nvSpPr>
        <p:spPr>
          <a:xfrm>
            <a:off x="228600" y="152400"/>
            <a:ext cx="8610600" cy="6553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buNone/>
            </a:pPr>
            <a:endParaRPr lang="en-US" sz="2800" b="1" i="1" dirty="0" smtClean="0">
              <a:solidFill>
                <a:srgbClr val="002060"/>
              </a:solidFill>
              <a:latin typeface="Arial" pitchFamily="34" charset="0"/>
              <a:cs typeface="Arial" pitchFamily="34" charset="0"/>
            </a:endParaRPr>
          </a:p>
          <a:p>
            <a:pPr algn="just">
              <a:lnSpc>
                <a:spcPct val="170000"/>
              </a:lnSpc>
            </a:pPr>
            <a:r>
              <a:rPr lang="en-US" sz="1850" dirty="0" smtClean="0"/>
              <a:t>The success and effectiveness of induction depends crucially upon the elimination of unnecessary and irrelevant facts and picking out of relevant facts. Now this elimination and selection of facts depends upon our hypothesis. Although Newton has said “ I do not make hypothesis “ he fully recognized the importance of hypothesis for scientific discovery. </a:t>
            </a:r>
            <a:r>
              <a:rPr lang="en-US" sz="1850" dirty="0" err="1" smtClean="0"/>
              <a:t>Huxely</a:t>
            </a:r>
            <a:r>
              <a:rPr lang="en-US" sz="1850" dirty="0" smtClean="0"/>
              <a:t> makes this significant observation “ Those who refuse to go beyond fact rarely get as far as fact. Almost every great step in the history of science has been made possible by anticipation of nature, that is by the invention of hypothesis which though verifiable , often had very little to start with. According to Darwin that means no observation is </a:t>
            </a:r>
            <a:r>
              <a:rPr lang="en-US" sz="1850" smtClean="0"/>
              <a:t>possible </a:t>
            </a:r>
            <a:r>
              <a:rPr lang="en-US" sz="1850" smtClean="0"/>
              <a:t>if we </a:t>
            </a:r>
            <a:r>
              <a:rPr lang="en-US" sz="1850" dirty="0" smtClean="0"/>
              <a:t>do not have some hypothesis in mind. He says “ How odd it is that any one should not see that all observation must be for or against some view,  if it is to be any one service.</a:t>
            </a:r>
            <a:endParaRPr lang="en-US" sz="1850" dirty="0"/>
          </a:p>
        </p:txBody>
      </p:sp>
      <p:sp>
        <p:nvSpPr>
          <p:cNvPr id="4" name="Oval 3"/>
          <p:cNvSpPr/>
          <p:nvPr/>
        </p:nvSpPr>
        <p:spPr>
          <a:xfrm>
            <a:off x="1752600" y="228600"/>
            <a:ext cx="54864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smtClean="0">
                <a:solidFill>
                  <a:srgbClr val="002060"/>
                </a:solidFill>
                <a:latin typeface="Arial" pitchFamily="34" charset="0"/>
                <a:cs typeface="Arial" pitchFamily="34" charset="0"/>
              </a:rPr>
              <a:t>Importance of Hypothesis</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pPr>
              <a:buNone/>
            </a:pPr>
            <a:endParaRPr lang="en-US" dirty="0" smtClean="0">
              <a:solidFill>
                <a:srgbClr val="FF0000"/>
              </a:solidFill>
            </a:endParaRPr>
          </a:p>
          <a:p>
            <a:pPr>
              <a:buNone/>
            </a:pPr>
            <a:endParaRPr lang="en-US" dirty="0">
              <a:solidFill>
                <a:srgbClr val="FF0000"/>
              </a:solidFill>
            </a:endParaRPr>
          </a:p>
        </p:txBody>
      </p:sp>
      <p:sp>
        <p:nvSpPr>
          <p:cNvPr id="3" name="Oval 2"/>
          <p:cNvSpPr/>
          <p:nvPr/>
        </p:nvSpPr>
        <p:spPr>
          <a:xfrm>
            <a:off x="533400" y="533400"/>
            <a:ext cx="7696200" cy="23622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buNone/>
            </a:pPr>
            <a:r>
              <a:rPr lang="en-US" sz="2400" dirty="0" smtClean="0">
                <a:solidFill>
                  <a:srgbClr val="7030A0"/>
                </a:solidFill>
              </a:rPr>
              <a:t>Q. Discuss the concept and importance of hypothesis. </a:t>
            </a:r>
          </a:p>
          <a:p>
            <a:pPr>
              <a:buNone/>
            </a:pPr>
            <a:r>
              <a:rPr lang="en-US" sz="2400" dirty="0" smtClean="0">
                <a:solidFill>
                  <a:srgbClr val="7030A0"/>
                </a:solidFill>
              </a:rPr>
              <a:t>Q. Write in short about steps in hypothesis.</a:t>
            </a:r>
            <a:endParaRPr lang="en-US" dirty="0">
              <a:solidFill>
                <a:srgbClr val="7030A0"/>
              </a:solidFill>
            </a:endParaRPr>
          </a:p>
        </p:txBody>
      </p:sp>
      <p:sp>
        <p:nvSpPr>
          <p:cNvPr id="4" name="Wave 3"/>
          <p:cNvSpPr/>
          <p:nvPr/>
        </p:nvSpPr>
        <p:spPr>
          <a:xfrm>
            <a:off x="1676400" y="3657600"/>
            <a:ext cx="5791200" cy="1524000"/>
          </a:xfrm>
          <a:prstGeom prst="wav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5400" b="1" dirty="0" smtClean="0"/>
              <a:t>THANK YOU</a:t>
            </a:r>
            <a:endParaRPr lang="en-US"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139</TotalTime>
  <Words>644</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Trek</vt:lpstr>
      <vt:lpstr>  </vt:lpstr>
      <vt:lpstr>Slide 2</vt:lpstr>
      <vt:lpstr>Slide 3</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sony</dc:creator>
  <cp:lastModifiedBy>sony</cp:lastModifiedBy>
  <cp:revision>54</cp:revision>
  <dcterms:created xsi:type="dcterms:W3CDTF">2006-08-16T00:00:00Z</dcterms:created>
  <dcterms:modified xsi:type="dcterms:W3CDTF">2020-04-16T12:37:02Z</dcterms:modified>
</cp:coreProperties>
</file>